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415" r:id="rId2"/>
    <p:sldId id="459" r:id="rId3"/>
    <p:sldId id="501" r:id="rId4"/>
    <p:sldId id="515" r:id="rId5"/>
    <p:sldId id="516" r:id="rId6"/>
    <p:sldId id="518" r:id="rId7"/>
    <p:sldId id="519" r:id="rId8"/>
    <p:sldId id="506"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83" autoAdjust="0"/>
    <p:restoredTop sz="91111" autoAdjust="0"/>
  </p:normalViewPr>
  <p:slideViewPr>
    <p:cSldViewPr>
      <p:cViewPr varScale="1">
        <p:scale>
          <a:sx n="168" d="100"/>
          <a:sy n="168" d="100"/>
        </p:scale>
        <p:origin x="856" y="18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1/13/17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997704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 </a:t>
            </a:r>
            <a:r>
              <a:rPr lang="en-AU" sz="4800" dirty="0" smtClean="0">
                <a:solidFill>
                  <a:srgbClr val="FFFF66"/>
                </a:solidFill>
              </a:rPr>
              <a:t>16</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878532"/>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US" sz="3100" b="1" dirty="0">
                <a:solidFill>
                  <a:schemeClr val="bg1"/>
                </a:solidFill>
                <a:latin typeface="Times New Roman" charset="0"/>
                <a:ea typeface="Times New Roman" charset="0"/>
                <a:cs typeface="Times New Roman" charset="0"/>
              </a:rPr>
              <a:t>16 </a:t>
            </a:r>
            <a:r>
              <a:rPr lang="en-US" sz="3100" dirty="0">
                <a:solidFill>
                  <a:schemeClr val="bg1"/>
                </a:solidFill>
                <a:latin typeface="Times New Roman" charset="0"/>
                <a:ea typeface="Times New Roman" charset="0"/>
                <a:cs typeface="Times New Roman" charset="0"/>
              </a:rPr>
              <a:t>I commend to you our sister Phoebe, a servant of the church at </a:t>
            </a:r>
            <a:r>
              <a:rPr lang="en-US" sz="3100" dirty="0" err="1">
                <a:solidFill>
                  <a:schemeClr val="bg1"/>
                </a:solidFill>
                <a:latin typeface="Times New Roman" charset="0"/>
                <a:ea typeface="Times New Roman" charset="0"/>
                <a:cs typeface="Times New Roman" charset="0"/>
              </a:rPr>
              <a:t>Cenchreae</a:t>
            </a:r>
            <a:r>
              <a:rPr lang="en-US" sz="3100" dirty="0">
                <a:solidFill>
                  <a:schemeClr val="bg1"/>
                </a:solidFill>
                <a:latin typeface="Times New Roman" charset="0"/>
                <a:ea typeface="Times New Roman" charset="0"/>
                <a:cs typeface="Times New Roman" charset="0"/>
              </a:rPr>
              <a:t>, </a:t>
            </a:r>
            <a:r>
              <a:rPr lang="en-US" sz="3100" b="1" baseline="30000" dirty="0">
                <a:solidFill>
                  <a:schemeClr val="bg1"/>
                </a:solidFill>
                <a:latin typeface="Times New Roman" charset="0"/>
                <a:ea typeface="Times New Roman" charset="0"/>
                <a:cs typeface="Times New Roman" charset="0"/>
              </a:rPr>
              <a:t>2 </a:t>
            </a:r>
            <a:r>
              <a:rPr lang="en-US" sz="3100" dirty="0">
                <a:solidFill>
                  <a:schemeClr val="bg1"/>
                </a:solidFill>
                <a:latin typeface="Times New Roman" charset="0"/>
                <a:ea typeface="Times New Roman" charset="0"/>
                <a:cs typeface="Times New Roman" charset="0"/>
              </a:rPr>
              <a:t>that you may welcome her in the Lord in a way worthy of the saints, and help her in whatever she may need from you, for she has been a patron of many and of myself as well. </a:t>
            </a:r>
            <a:endParaRPr lang="en-GB" sz="3100" dirty="0">
              <a:solidFill>
                <a:schemeClr val="bg1"/>
              </a:solidFill>
              <a:latin typeface="Times New Roman" charset="0"/>
              <a:ea typeface="Times New Roman" charset="0"/>
              <a:cs typeface="Times New Roman" charset="0"/>
            </a:endParaRPr>
          </a:p>
          <a:p>
            <a:r>
              <a:rPr lang="en-US" sz="3100" b="1" baseline="30000" dirty="0">
                <a:solidFill>
                  <a:schemeClr val="bg1"/>
                </a:solidFill>
                <a:latin typeface="Times New Roman" charset="0"/>
                <a:ea typeface="Times New Roman" charset="0"/>
                <a:cs typeface="Times New Roman" charset="0"/>
              </a:rPr>
              <a:t>3 </a:t>
            </a:r>
            <a:r>
              <a:rPr lang="en-US" sz="3100" dirty="0">
                <a:solidFill>
                  <a:schemeClr val="bg1"/>
                </a:solidFill>
                <a:latin typeface="Times New Roman" charset="0"/>
                <a:ea typeface="Times New Roman" charset="0"/>
                <a:cs typeface="Times New Roman" charset="0"/>
              </a:rPr>
              <a:t>Greet Prisca and Aquila, my fellow workers in Christ Jesus, </a:t>
            </a:r>
            <a:r>
              <a:rPr lang="en-US" sz="3100" b="1" baseline="30000" dirty="0">
                <a:solidFill>
                  <a:schemeClr val="bg1"/>
                </a:solidFill>
                <a:latin typeface="Times New Roman" charset="0"/>
                <a:ea typeface="Times New Roman" charset="0"/>
                <a:cs typeface="Times New Roman" charset="0"/>
              </a:rPr>
              <a:t>4 </a:t>
            </a:r>
            <a:r>
              <a:rPr lang="en-US" sz="3100" dirty="0">
                <a:solidFill>
                  <a:schemeClr val="bg1"/>
                </a:solidFill>
                <a:latin typeface="Times New Roman" charset="0"/>
                <a:ea typeface="Times New Roman" charset="0"/>
                <a:cs typeface="Times New Roman" charset="0"/>
              </a:rPr>
              <a:t>who risked their necks for my life, to whom not only I give thanks but all the churches of the Gentiles give thanks as well. </a:t>
            </a:r>
            <a:r>
              <a:rPr lang="en-US" sz="3100" b="1" baseline="30000" dirty="0">
                <a:solidFill>
                  <a:schemeClr val="bg1"/>
                </a:solidFill>
                <a:latin typeface="Times New Roman" charset="0"/>
                <a:ea typeface="Times New Roman" charset="0"/>
                <a:cs typeface="Times New Roman" charset="0"/>
              </a:rPr>
              <a:t>5 </a:t>
            </a:r>
            <a:r>
              <a:rPr lang="en-US" sz="3100" dirty="0">
                <a:solidFill>
                  <a:schemeClr val="bg1"/>
                </a:solidFill>
                <a:latin typeface="Times New Roman" charset="0"/>
                <a:ea typeface="Times New Roman" charset="0"/>
                <a:cs typeface="Times New Roman" charset="0"/>
              </a:rPr>
              <a:t>Greet also the church in their house. Greet my beloved </a:t>
            </a:r>
            <a:r>
              <a:rPr lang="en-US" sz="3100" dirty="0" err="1">
                <a:solidFill>
                  <a:schemeClr val="bg1"/>
                </a:solidFill>
                <a:latin typeface="Times New Roman" charset="0"/>
                <a:ea typeface="Times New Roman" charset="0"/>
                <a:cs typeface="Times New Roman" charset="0"/>
              </a:rPr>
              <a:t>Epaenetus</a:t>
            </a:r>
            <a:r>
              <a:rPr lang="en-US" sz="3100" dirty="0">
                <a:solidFill>
                  <a:schemeClr val="bg1"/>
                </a:solidFill>
                <a:latin typeface="Times New Roman" charset="0"/>
                <a:ea typeface="Times New Roman" charset="0"/>
                <a:cs typeface="Times New Roman" charset="0"/>
              </a:rPr>
              <a:t>, who was the first convert to Christ in Asia.</a:t>
            </a:r>
            <a:r>
              <a:rPr lang="en-GB" sz="3100" dirty="0">
                <a:solidFill>
                  <a:schemeClr val="bg1"/>
                </a:solidFill>
                <a:latin typeface="Times New Roman" charset="0"/>
                <a:ea typeface="Times New Roman" charset="0"/>
                <a:cs typeface="Times New Roman" charset="0"/>
              </a:rPr>
              <a:t> </a:t>
            </a:r>
            <a:endParaRPr lang="en-GB" sz="31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31873"/>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a:solidFill>
                  <a:schemeClr val="bg1"/>
                </a:solidFill>
                <a:latin typeface="Times New Roman" charset="0"/>
                <a:ea typeface="Arial" charset="0"/>
              </a:rPr>
              <a:t>6 </a:t>
            </a:r>
            <a:r>
              <a:rPr lang="en-US" sz="3200">
                <a:solidFill>
                  <a:schemeClr val="bg1"/>
                </a:solidFill>
                <a:latin typeface="Times New Roman" charset="0"/>
                <a:ea typeface="Arial" charset="0"/>
              </a:rPr>
              <a:t>Greet Mary, who has worked hard for you. </a:t>
            </a:r>
            <a:r>
              <a:rPr lang="en-US" sz="3200" b="1" baseline="30000" dirty="0">
                <a:solidFill>
                  <a:schemeClr val="bg1"/>
                </a:solidFill>
                <a:latin typeface="Times New Roman" charset="0"/>
                <a:ea typeface="Arial" charset="0"/>
              </a:rPr>
              <a:t>7 </a:t>
            </a:r>
            <a:r>
              <a:rPr lang="en-US" sz="3200" dirty="0">
                <a:solidFill>
                  <a:schemeClr val="bg1"/>
                </a:solidFill>
                <a:latin typeface="Times New Roman" charset="0"/>
                <a:ea typeface="Arial" charset="0"/>
              </a:rPr>
              <a:t>Greet Andronicus and </a:t>
            </a:r>
            <a:r>
              <a:rPr lang="en-US" sz="3200" dirty="0" err="1">
                <a:solidFill>
                  <a:schemeClr val="bg1"/>
                </a:solidFill>
                <a:latin typeface="Times New Roman" charset="0"/>
                <a:ea typeface="Arial" charset="0"/>
              </a:rPr>
              <a:t>Junia</a:t>
            </a:r>
            <a:r>
              <a:rPr lang="en-US" sz="3200" dirty="0">
                <a:solidFill>
                  <a:schemeClr val="bg1"/>
                </a:solidFill>
                <a:latin typeface="Times New Roman" charset="0"/>
                <a:ea typeface="Arial" charset="0"/>
              </a:rPr>
              <a:t>, my kinsmen and my fellow prisoners. They are well known to the apostles, and they were in Christ before me. </a:t>
            </a:r>
            <a:r>
              <a:rPr lang="en-US" sz="3200" b="1" baseline="30000" dirty="0">
                <a:solidFill>
                  <a:schemeClr val="bg1"/>
                </a:solidFill>
                <a:latin typeface="Times New Roman" charset="0"/>
                <a:ea typeface="Arial" charset="0"/>
              </a:rPr>
              <a:t>8 </a:t>
            </a:r>
            <a:r>
              <a:rPr lang="en-US" sz="3200" dirty="0">
                <a:solidFill>
                  <a:schemeClr val="bg1"/>
                </a:solidFill>
                <a:latin typeface="Times New Roman" charset="0"/>
                <a:ea typeface="Arial" charset="0"/>
              </a:rPr>
              <a:t>Greet </a:t>
            </a:r>
            <a:r>
              <a:rPr lang="en-US" sz="3200" dirty="0" err="1">
                <a:solidFill>
                  <a:schemeClr val="bg1"/>
                </a:solidFill>
                <a:latin typeface="Times New Roman" charset="0"/>
                <a:ea typeface="Arial" charset="0"/>
              </a:rPr>
              <a:t>Ampliatus</a:t>
            </a:r>
            <a:r>
              <a:rPr lang="en-US" sz="3200" dirty="0">
                <a:solidFill>
                  <a:schemeClr val="bg1"/>
                </a:solidFill>
                <a:latin typeface="Times New Roman" charset="0"/>
                <a:ea typeface="Arial" charset="0"/>
              </a:rPr>
              <a:t>, my beloved in the Lord. </a:t>
            </a:r>
            <a:r>
              <a:rPr lang="en-US" sz="3200" b="1" baseline="30000" dirty="0">
                <a:solidFill>
                  <a:schemeClr val="bg1"/>
                </a:solidFill>
                <a:latin typeface="Times New Roman" charset="0"/>
                <a:ea typeface="Arial" charset="0"/>
              </a:rPr>
              <a:t>9 </a:t>
            </a:r>
            <a:r>
              <a:rPr lang="en-US" sz="3200" dirty="0">
                <a:solidFill>
                  <a:schemeClr val="bg1"/>
                </a:solidFill>
                <a:latin typeface="Times New Roman" charset="0"/>
                <a:ea typeface="Arial" charset="0"/>
              </a:rPr>
              <a:t>Greet </a:t>
            </a:r>
            <a:r>
              <a:rPr lang="en-US" sz="3200" dirty="0" err="1">
                <a:solidFill>
                  <a:schemeClr val="bg1"/>
                </a:solidFill>
                <a:latin typeface="Times New Roman" charset="0"/>
                <a:ea typeface="Arial" charset="0"/>
              </a:rPr>
              <a:t>Urbanus</a:t>
            </a:r>
            <a:r>
              <a:rPr lang="en-US" sz="3200" dirty="0">
                <a:solidFill>
                  <a:schemeClr val="bg1"/>
                </a:solidFill>
                <a:latin typeface="Times New Roman" charset="0"/>
                <a:ea typeface="Arial" charset="0"/>
              </a:rPr>
              <a:t>, our fellow worker in Christ, and my beloved </a:t>
            </a:r>
            <a:r>
              <a:rPr lang="en-US" sz="3200" dirty="0" err="1">
                <a:solidFill>
                  <a:schemeClr val="bg1"/>
                </a:solidFill>
                <a:latin typeface="Times New Roman" charset="0"/>
                <a:ea typeface="Arial" charset="0"/>
              </a:rPr>
              <a:t>Stachys</a:t>
            </a:r>
            <a:r>
              <a:rPr lang="en-US" sz="3200" dirty="0">
                <a:solidFill>
                  <a:schemeClr val="bg1"/>
                </a:solidFill>
                <a:latin typeface="Times New Roman" charset="0"/>
                <a:ea typeface="Arial" charset="0"/>
              </a:rPr>
              <a:t>. </a:t>
            </a:r>
            <a:r>
              <a:rPr lang="en-US" sz="3200" b="1" baseline="30000" dirty="0">
                <a:solidFill>
                  <a:schemeClr val="bg1"/>
                </a:solidFill>
                <a:latin typeface="Times New Roman" charset="0"/>
                <a:ea typeface="Arial" charset="0"/>
              </a:rPr>
              <a:t>10 </a:t>
            </a:r>
            <a:r>
              <a:rPr lang="en-US" sz="3200" dirty="0">
                <a:solidFill>
                  <a:schemeClr val="bg1"/>
                </a:solidFill>
                <a:latin typeface="Times New Roman" charset="0"/>
                <a:ea typeface="Arial" charset="0"/>
              </a:rPr>
              <a:t>Greet Apelles, who is approved in Christ. Greet those who belong to the family of </a:t>
            </a:r>
            <a:r>
              <a:rPr lang="en-US" sz="3200" dirty="0" err="1">
                <a:solidFill>
                  <a:schemeClr val="bg1"/>
                </a:solidFill>
                <a:latin typeface="Times New Roman" charset="0"/>
                <a:ea typeface="Arial" charset="0"/>
              </a:rPr>
              <a:t>Aristobulus</a:t>
            </a:r>
            <a:r>
              <a:rPr lang="en-US" sz="3200" dirty="0">
                <a:solidFill>
                  <a:schemeClr val="bg1"/>
                </a:solidFill>
                <a:latin typeface="Times New Roman" charset="0"/>
                <a:ea typeface="Arial" charset="0"/>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a:spcAft>
                <a:spcPts val="0"/>
              </a:spcAft>
            </a:pPr>
            <a:r>
              <a:rPr lang="en-US" sz="3200" b="1" baseline="30000" dirty="0">
                <a:solidFill>
                  <a:schemeClr val="bg1"/>
                </a:solidFill>
                <a:latin typeface="Times New Roman" charset="0"/>
                <a:ea typeface="Arial" charset="0"/>
              </a:rPr>
              <a:t>11 </a:t>
            </a:r>
            <a:r>
              <a:rPr lang="en-US" sz="3200" dirty="0">
                <a:solidFill>
                  <a:schemeClr val="bg1"/>
                </a:solidFill>
                <a:latin typeface="Times New Roman" charset="0"/>
                <a:ea typeface="Arial" charset="0"/>
              </a:rPr>
              <a:t>Greet my kinsman </a:t>
            </a:r>
            <a:r>
              <a:rPr lang="en-US" sz="3200" dirty="0" err="1">
                <a:solidFill>
                  <a:schemeClr val="bg1"/>
                </a:solidFill>
                <a:latin typeface="Times New Roman" charset="0"/>
                <a:ea typeface="Arial" charset="0"/>
              </a:rPr>
              <a:t>Herodion</a:t>
            </a:r>
            <a:r>
              <a:rPr lang="en-US" sz="3200" dirty="0">
                <a:solidFill>
                  <a:schemeClr val="bg1"/>
                </a:solidFill>
                <a:latin typeface="Times New Roman" charset="0"/>
                <a:ea typeface="Arial" charset="0"/>
              </a:rPr>
              <a:t>. Greet those in the Lord who belong to the family of Narcissus. </a:t>
            </a:r>
            <a:r>
              <a:rPr lang="en-US" sz="3200" b="1" baseline="30000" dirty="0">
                <a:solidFill>
                  <a:schemeClr val="bg1"/>
                </a:solidFill>
                <a:latin typeface="Times New Roman" charset="0"/>
                <a:ea typeface="Arial" charset="0"/>
              </a:rPr>
              <a:t>12 </a:t>
            </a:r>
            <a:r>
              <a:rPr lang="en-US" sz="3200" dirty="0">
                <a:solidFill>
                  <a:schemeClr val="bg1"/>
                </a:solidFill>
                <a:latin typeface="Times New Roman" charset="0"/>
                <a:ea typeface="Arial" charset="0"/>
              </a:rPr>
              <a:t>Greet those workers in the Lord, </a:t>
            </a:r>
            <a:r>
              <a:rPr lang="en-US" sz="3200" dirty="0" err="1">
                <a:solidFill>
                  <a:schemeClr val="bg1"/>
                </a:solidFill>
                <a:latin typeface="Times New Roman" charset="0"/>
                <a:ea typeface="Arial" charset="0"/>
              </a:rPr>
              <a:t>Tryphaena</a:t>
            </a:r>
            <a:r>
              <a:rPr lang="en-US" sz="3200" dirty="0">
                <a:solidFill>
                  <a:schemeClr val="bg1"/>
                </a:solidFill>
                <a:latin typeface="Times New Roman" charset="0"/>
                <a:ea typeface="Arial" charset="0"/>
              </a:rPr>
              <a:t> and Tryphosa. Greet the beloved Persis, who has worked hard in the Lord. </a:t>
            </a:r>
            <a:r>
              <a:rPr lang="en-US" sz="3200" b="1" baseline="30000" dirty="0">
                <a:solidFill>
                  <a:schemeClr val="bg1"/>
                </a:solidFill>
                <a:latin typeface="Times New Roman" charset="0"/>
                <a:ea typeface="Arial" charset="0"/>
              </a:rPr>
              <a:t>13 </a:t>
            </a:r>
            <a:r>
              <a:rPr lang="en-US" sz="3200" dirty="0">
                <a:solidFill>
                  <a:schemeClr val="bg1"/>
                </a:solidFill>
                <a:latin typeface="Times New Roman" charset="0"/>
                <a:ea typeface="Arial" charset="0"/>
              </a:rPr>
              <a:t>Greet Rufus, chosen in the Lord; also his mother, who has been a mother to me as well. </a:t>
            </a:r>
            <a:r>
              <a:rPr lang="en-US" sz="3200" b="1" baseline="30000" dirty="0">
                <a:solidFill>
                  <a:schemeClr val="bg1"/>
                </a:solidFill>
                <a:latin typeface="Times New Roman" charset="0"/>
                <a:ea typeface="Arial" charset="0"/>
              </a:rPr>
              <a:t>14 </a:t>
            </a:r>
            <a:r>
              <a:rPr lang="en-US" sz="3200" dirty="0">
                <a:solidFill>
                  <a:schemeClr val="bg1"/>
                </a:solidFill>
                <a:latin typeface="Times New Roman" charset="0"/>
                <a:ea typeface="Arial" charset="0"/>
              </a:rPr>
              <a:t>Greet </a:t>
            </a:r>
            <a:r>
              <a:rPr lang="en-US" sz="3200" dirty="0" err="1">
                <a:solidFill>
                  <a:schemeClr val="bg1"/>
                </a:solidFill>
                <a:latin typeface="Times New Roman" charset="0"/>
                <a:ea typeface="Arial" charset="0"/>
              </a:rPr>
              <a:t>Asyncritus</a:t>
            </a:r>
            <a:r>
              <a:rPr lang="en-US" sz="3200" dirty="0">
                <a:solidFill>
                  <a:schemeClr val="bg1"/>
                </a:solidFill>
                <a:latin typeface="Times New Roman" charset="0"/>
                <a:ea typeface="Arial" charset="0"/>
              </a:rPr>
              <a:t>, </a:t>
            </a:r>
            <a:r>
              <a:rPr lang="en-US" sz="3200" dirty="0" err="1">
                <a:solidFill>
                  <a:schemeClr val="bg1"/>
                </a:solidFill>
                <a:latin typeface="Times New Roman" charset="0"/>
                <a:ea typeface="Arial" charset="0"/>
              </a:rPr>
              <a:t>Phlegon</a:t>
            </a:r>
            <a:r>
              <a:rPr lang="en-US" sz="3200" dirty="0">
                <a:solidFill>
                  <a:schemeClr val="bg1"/>
                </a:solidFill>
                <a:latin typeface="Times New Roman" charset="0"/>
                <a:ea typeface="Arial" charset="0"/>
              </a:rPr>
              <a:t>, Hermes, </a:t>
            </a:r>
            <a:r>
              <a:rPr lang="en-US" sz="3200" dirty="0" err="1">
                <a:solidFill>
                  <a:schemeClr val="bg1"/>
                </a:solidFill>
                <a:latin typeface="Times New Roman" charset="0"/>
                <a:ea typeface="Arial" charset="0"/>
              </a:rPr>
              <a:t>Patrobas</a:t>
            </a:r>
            <a:r>
              <a:rPr lang="en-US" sz="3200" dirty="0">
                <a:solidFill>
                  <a:schemeClr val="bg1"/>
                </a:solidFill>
                <a:latin typeface="Times New Roman" charset="0"/>
                <a:ea typeface="Arial" charset="0"/>
              </a:rPr>
              <a:t>, </a:t>
            </a:r>
            <a:r>
              <a:rPr lang="en-US" sz="3200" dirty="0" err="1">
                <a:solidFill>
                  <a:schemeClr val="bg1"/>
                </a:solidFill>
                <a:latin typeface="Times New Roman" charset="0"/>
                <a:ea typeface="Arial" charset="0"/>
              </a:rPr>
              <a:t>Hermas</a:t>
            </a:r>
            <a:r>
              <a:rPr lang="en-US" sz="3200" dirty="0">
                <a:solidFill>
                  <a:schemeClr val="bg1"/>
                </a:solidFill>
                <a:latin typeface="Times New Roman" charset="0"/>
                <a:ea typeface="Arial" charset="0"/>
              </a:rPr>
              <a:t>, and the brothers who are with them. </a:t>
            </a:r>
            <a:r>
              <a:rPr lang="en-US" sz="3200" b="1" baseline="30000" dirty="0">
                <a:solidFill>
                  <a:schemeClr val="bg1"/>
                </a:solidFill>
                <a:latin typeface="Times New Roman" charset="0"/>
                <a:ea typeface="Arial" charset="0"/>
              </a:rPr>
              <a:t>15 </a:t>
            </a:r>
            <a:r>
              <a:rPr lang="en-US" sz="3200" dirty="0">
                <a:solidFill>
                  <a:schemeClr val="bg1"/>
                </a:solidFill>
                <a:latin typeface="Times New Roman" charset="0"/>
                <a:ea typeface="Arial" charset="0"/>
              </a:rPr>
              <a:t>Greet </a:t>
            </a:r>
            <a:r>
              <a:rPr lang="en-US" sz="3200" dirty="0" err="1">
                <a:solidFill>
                  <a:schemeClr val="bg1"/>
                </a:solidFill>
                <a:latin typeface="Times New Roman" charset="0"/>
                <a:ea typeface="Arial" charset="0"/>
              </a:rPr>
              <a:t>Philologus</a:t>
            </a:r>
            <a:r>
              <a:rPr lang="en-US" sz="3200" dirty="0">
                <a:solidFill>
                  <a:schemeClr val="bg1"/>
                </a:solidFill>
                <a:latin typeface="Times New Roman" charset="0"/>
                <a:ea typeface="Arial" charset="0"/>
              </a:rPr>
              <a:t>, Julia, </a:t>
            </a:r>
            <a:r>
              <a:rPr lang="en-US" sz="3200" dirty="0" err="1">
                <a:solidFill>
                  <a:schemeClr val="bg1"/>
                </a:solidFill>
                <a:latin typeface="Times New Roman" charset="0"/>
                <a:ea typeface="Arial" charset="0"/>
              </a:rPr>
              <a:t>Nereus</a:t>
            </a:r>
            <a:r>
              <a:rPr lang="en-US" sz="3200" dirty="0">
                <a:solidFill>
                  <a:schemeClr val="bg1"/>
                </a:solidFill>
                <a:latin typeface="Times New Roman" charset="0"/>
                <a:ea typeface="Arial" charset="0"/>
              </a:rPr>
              <a:t> and his sister, and </a:t>
            </a:r>
            <a:r>
              <a:rPr lang="en-US" sz="3200" dirty="0" err="1">
                <a:solidFill>
                  <a:schemeClr val="bg1"/>
                </a:solidFill>
                <a:latin typeface="Times New Roman" charset="0"/>
                <a:ea typeface="Arial" charset="0"/>
              </a:rPr>
              <a:t>Olympas</a:t>
            </a:r>
            <a:r>
              <a:rPr lang="en-US" sz="3200" dirty="0">
                <a:solidFill>
                  <a:schemeClr val="bg1"/>
                </a:solidFill>
                <a:latin typeface="Times New Roman" charset="0"/>
                <a:ea typeface="Arial" charset="0"/>
              </a:rPr>
              <a:t>, and all the saints who are with them. </a:t>
            </a:r>
            <a:r>
              <a:rPr lang="en-US" sz="3200" b="1" baseline="30000" dirty="0">
                <a:solidFill>
                  <a:schemeClr val="bg1"/>
                </a:solidFill>
                <a:latin typeface="Times New Roman" charset="0"/>
                <a:ea typeface="Arial" charset="0"/>
              </a:rPr>
              <a:t>16 </a:t>
            </a:r>
            <a:r>
              <a:rPr lang="en-US" sz="3200" dirty="0">
                <a:solidFill>
                  <a:schemeClr val="bg1"/>
                </a:solidFill>
                <a:latin typeface="Times New Roman" charset="0"/>
                <a:ea typeface="Arial" charset="0"/>
              </a:rPr>
              <a:t>Greet one another with a holy kiss. All the churches of Christ greet you.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a:solidFill>
                  <a:schemeClr val="bg1"/>
                </a:solidFill>
                <a:latin typeface="Times New Roman" charset="0"/>
                <a:ea typeface="Arial" charset="0"/>
              </a:rPr>
              <a:t>17 </a:t>
            </a:r>
            <a:r>
              <a:rPr lang="en-US" sz="3200">
                <a:solidFill>
                  <a:schemeClr val="bg1"/>
                </a:solidFill>
                <a:latin typeface="Times New Roman" charset="0"/>
                <a:ea typeface="Arial" charset="0"/>
              </a:rPr>
              <a:t>I appeal to you, brothers, to watch out for those who cause divisions and create obstacles contrary to the doctrine that you have been taught; avoid them. </a:t>
            </a:r>
            <a:r>
              <a:rPr lang="en-US" sz="3200" b="1" baseline="30000" dirty="0">
                <a:solidFill>
                  <a:schemeClr val="bg1"/>
                </a:solidFill>
                <a:latin typeface="Times New Roman" charset="0"/>
                <a:ea typeface="Arial" charset="0"/>
              </a:rPr>
              <a:t>18 </a:t>
            </a:r>
            <a:r>
              <a:rPr lang="en-US" sz="3200" dirty="0">
                <a:solidFill>
                  <a:schemeClr val="bg1"/>
                </a:solidFill>
                <a:latin typeface="Times New Roman" charset="0"/>
                <a:ea typeface="Arial" charset="0"/>
              </a:rPr>
              <a:t>For such persons do not serve our Lord Christ, but their own appetites, and by smooth talk and flattery they deceive the hearts of the naive. </a:t>
            </a:r>
            <a:r>
              <a:rPr lang="en-US" sz="3200" b="1" baseline="30000" dirty="0">
                <a:solidFill>
                  <a:schemeClr val="bg1"/>
                </a:solidFill>
                <a:latin typeface="Times New Roman" charset="0"/>
                <a:ea typeface="Arial" charset="0"/>
              </a:rPr>
              <a:t>19 </a:t>
            </a:r>
            <a:r>
              <a:rPr lang="en-US" sz="3200" dirty="0">
                <a:solidFill>
                  <a:schemeClr val="bg1"/>
                </a:solidFill>
                <a:latin typeface="Times New Roman" charset="0"/>
                <a:ea typeface="Arial" charset="0"/>
              </a:rPr>
              <a:t>For your obedience is known to all, so that I rejoice over you, but I want you to be wise as to what is good and innocent as to what is evil. </a:t>
            </a:r>
            <a:r>
              <a:rPr lang="en-US" sz="3200" b="1" baseline="30000" dirty="0">
                <a:solidFill>
                  <a:schemeClr val="bg1"/>
                </a:solidFill>
                <a:latin typeface="Times New Roman" charset="0"/>
                <a:ea typeface="Arial" charset="0"/>
              </a:rPr>
              <a:t>20 </a:t>
            </a:r>
            <a:r>
              <a:rPr lang="en-US" sz="3200" dirty="0">
                <a:solidFill>
                  <a:schemeClr val="bg1"/>
                </a:solidFill>
                <a:latin typeface="Times New Roman" charset="0"/>
                <a:ea typeface="Arial" charset="0"/>
              </a:rPr>
              <a:t>The God of peace will soon crush Satan under your feet. The grace of our Lord Jesus Christ be with you.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83489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US" sz="3200" b="1" baseline="30000">
                <a:solidFill>
                  <a:schemeClr val="bg1"/>
                </a:solidFill>
                <a:latin typeface="Times New Roman" charset="0"/>
                <a:ea typeface="Arial" charset="0"/>
                <a:cs typeface="Times New Roman" charset="0"/>
              </a:rPr>
              <a:t>21 </a:t>
            </a:r>
            <a:r>
              <a:rPr lang="en-US" sz="3200">
                <a:solidFill>
                  <a:schemeClr val="bg1"/>
                </a:solidFill>
                <a:latin typeface="Times New Roman" charset="0"/>
                <a:ea typeface="Arial" charset="0"/>
                <a:cs typeface="Times New Roman" charset="0"/>
              </a:rPr>
              <a:t>Timothy, my fellow worker, greets you; so do Lucius and Jason and </a:t>
            </a:r>
            <a:r>
              <a:rPr lang="en-US" sz="3200" dirty="0" err="1">
                <a:solidFill>
                  <a:schemeClr val="bg1"/>
                </a:solidFill>
                <a:latin typeface="Times New Roman" charset="0"/>
                <a:ea typeface="Arial" charset="0"/>
                <a:cs typeface="Times New Roman" charset="0"/>
              </a:rPr>
              <a:t>Sosipater</a:t>
            </a:r>
            <a:r>
              <a:rPr lang="en-US" sz="3200" dirty="0">
                <a:solidFill>
                  <a:schemeClr val="bg1"/>
                </a:solidFill>
                <a:latin typeface="Times New Roman" charset="0"/>
                <a:ea typeface="Arial" charset="0"/>
                <a:cs typeface="Times New Roman" charset="0"/>
              </a:rPr>
              <a:t>, my kinsmen. </a:t>
            </a:r>
            <a:endParaRPr lang="en-GB" sz="2800" dirty="0">
              <a:solidFill>
                <a:schemeClr val="bg1"/>
              </a:solidFill>
              <a:latin typeface="Calibri" charset="0"/>
              <a:ea typeface="Arial" charset="0"/>
              <a:cs typeface="Times New Roman" charset="0"/>
            </a:endParaRPr>
          </a:p>
          <a:p>
            <a:pPr indent="152400">
              <a:lnSpc>
                <a:spcPct val="115000"/>
              </a:lnSpc>
              <a:spcAft>
                <a:spcPts val="0"/>
              </a:spcAft>
            </a:pPr>
            <a:r>
              <a:rPr lang="en-US" sz="3200" b="1" baseline="30000" dirty="0">
                <a:solidFill>
                  <a:schemeClr val="bg1"/>
                </a:solidFill>
                <a:latin typeface="Times New Roman" charset="0"/>
                <a:ea typeface="Arial" charset="0"/>
                <a:cs typeface="Times New Roman" charset="0"/>
              </a:rPr>
              <a:t>22 </a:t>
            </a:r>
            <a:r>
              <a:rPr lang="en-US" sz="3200" dirty="0">
                <a:solidFill>
                  <a:schemeClr val="bg1"/>
                </a:solidFill>
                <a:latin typeface="Times New Roman" charset="0"/>
                <a:ea typeface="Arial" charset="0"/>
                <a:cs typeface="Times New Roman" charset="0"/>
              </a:rPr>
              <a:t>I </a:t>
            </a:r>
            <a:r>
              <a:rPr lang="en-US" sz="3200" dirty="0" err="1">
                <a:solidFill>
                  <a:schemeClr val="bg1"/>
                </a:solidFill>
                <a:latin typeface="Times New Roman" charset="0"/>
                <a:ea typeface="Arial" charset="0"/>
                <a:cs typeface="Times New Roman" charset="0"/>
              </a:rPr>
              <a:t>Tertius</a:t>
            </a:r>
            <a:r>
              <a:rPr lang="en-US" sz="3200" dirty="0">
                <a:solidFill>
                  <a:schemeClr val="bg1"/>
                </a:solidFill>
                <a:latin typeface="Times New Roman" charset="0"/>
                <a:ea typeface="Arial" charset="0"/>
                <a:cs typeface="Times New Roman" charset="0"/>
              </a:rPr>
              <a:t>, who wrote this letter, greet you in the Lord. </a:t>
            </a:r>
            <a:endParaRPr lang="en-GB" sz="2800" dirty="0">
              <a:solidFill>
                <a:schemeClr val="bg1"/>
              </a:solidFill>
              <a:latin typeface="Calibri" charset="0"/>
              <a:ea typeface="Arial" charset="0"/>
              <a:cs typeface="Times New Roman" charset="0"/>
            </a:endParaRPr>
          </a:p>
          <a:p>
            <a:r>
              <a:rPr lang="en-US" sz="3200" b="1" baseline="30000" dirty="0">
                <a:solidFill>
                  <a:schemeClr val="bg1"/>
                </a:solidFill>
                <a:latin typeface="Times New Roman" charset="0"/>
                <a:ea typeface="Arial" charset="0"/>
              </a:rPr>
              <a:t>23 </a:t>
            </a:r>
            <a:r>
              <a:rPr lang="en-US" sz="3200" dirty="0">
                <a:solidFill>
                  <a:schemeClr val="bg1"/>
                </a:solidFill>
                <a:latin typeface="Times New Roman" charset="0"/>
                <a:ea typeface="Arial" charset="0"/>
              </a:rPr>
              <a:t>Gaius, who is host to me and to the whole church, greets you. Erastus, the city treasurer, and our brother </a:t>
            </a:r>
            <a:r>
              <a:rPr lang="en-US" sz="3200" dirty="0" err="1">
                <a:solidFill>
                  <a:schemeClr val="bg1"/>
                </a:solidFill>
                <a:latin typeface="Times New Roman" charset="0"/>
                <a:ea typeface="Arial" charset="0"/>
              </a:rPr>
              <a:t>Quartus</a:t>
            </a:r>
            <a:r>
              <a:rPr lang="en-US" sz="3200" dirty="0">
                <a:solidFill>
                  <a:schemeClr val="bg1"/>
                </a:solidFill>
                <a:latin typeface="Times New Roman" charset="0"/>
                <a:ea typeface="Arial" charset="0"/>
              </a:rPr>
              <a:t>, greet you.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783987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dirty="0">
                <a:solidFill>
                  <a:schemeClr val="bg1"/>
                </a:solidFill>
                <a:latin typeface="Times New Roman" charset="0"/>
                <a:ea typeface="Arial" charset="0"/>
              </a:rPr>
              <a:t>25 </a:t>
            </a:r>
            <a:r>
              <a:rPr lang="en-US" sz="3200" dirty="0">
                <a:solidFill>
                  <a:schemeClr val="bg1"/>
                </a:solidFill>
                <a:latin typeface="Times New Roman" charset="0"/>
                <a:ea typeface="Arial" charset="0"/>
              </a:rPr>
              <a:t>Now to him who is able to strengthen you according to my gospel and the preaching of Jesus Christ, according to the revelation of the mystery that was kept secret for long ages </a:t>
            </a:r>
            <a:r>
              <a:rPr lang="en-US" sz="3200" b="1" baseline="30000" dirty="0">
                <a:solidFill>
                  <a:schemeClr val="bg1"/>
                </a:solidFill>
                <a:latin typeface="Times New Roman" charset="0"/>
                <a:ea typeface="Arial" charset="0"/>
              </a:rPr>
              <a:t>26 </a:t>
            </a:r>
            <a:r>
              <a:rPr lang="en-US" sz="3200" dirty="0">
                <a:solidFill>
                  <a:schemeClr val="bg1"/>
                </a:solidFill>
                <a:latin typeface="Times New Roman" charset="0"/>
                <a:ea typeface="Arial" charset="0"/>
              </a:rPr>
              <a:t>but has now been disclosed and through the prophetic writings has been made known to all nations, according to the command of the eternal God, to bring about the obedience of faith— </a:t>
            </a:r>
            <a:r>
              <a:rPr lang="en-US" sz="3200" b="1" baseline="30000" dirty="0">
                <a:solidFill>
                  <a:schemeClr val="bg1"/>
                </a:solidFill>
                <a:latin typeface="Times New Roman" charset="0"/>
                <a:ea typeface="Arial" charset="0"/>
              </a:rPr>
              <a:t>27 </a:t>
            </a:r>
            <a:r>
              <a:rPr lang="en-US" sz="3200" dirty="0">
                <a:solidFill>
                  <a:schemeClr val="bg1"/>
                </a:solidFill>
                <a:latin typeface="Times New Roman" charset="0"/>
                <a:ea typeface="Arial" charset="0"/>
              </a:rPr>
              <a:t>to the only wise God be glory forevermore through Jesus Christ! Amen.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13249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Important Reminders</a:t>
            </a:r>
            <a:endParaRPr lang="en-US" sz="2300" dirty="0" smtClean="0">
              <a:solidFill>
                <a:srgbClr val="FFFF00"/>
              </a:solidFill>
              <a:latin typeface="Iowan Old Style Black"/>
              <a:cs typeface="Iowan Old Style Black"/>
            </a:endParaRPr>
          </a:p>
        </p:txBody>
      </p:sp>
      <p:sp>
        <p:nvSpPr>
          <p:cNvPr id="8" name="TextBox 7"/>
          <p:cNvSpPr txBox="1"/>
          <p:nvPr/>
        </p:nvSpPr>
        <p:spPr>
          <a:xfrm>
            <a:off x="520482" y="473425"/>
            <a:ext cx="8299990" cy="830997"/>
          </a:xfrm>
          <a:prstGeom prst="rect">
            <a:avLst/>
          </a:prstGeom>
          <a:noFill/>
          <a:ln w="25400">
            <a:solidFill>
              <a:schemeClr val="bg1"/>
            </a:solidFill>
          </a:ln>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Show hospitality to the Saints of God</a:t>
            </a:r>
          </a:p>
          <a:p>
            <a:pPr marL="342900" indent="-342900">
              <a:buFont typeface="Arial" charset="0"/>
              <a:buChar char="•"/>
            </a:pPr>
            <a:r>
              <a:rPr lang="en-US" sz="2400" spc="120" dirty="0" smtClean="0">
                <a:solidFill>
                  <a:schemeClr val="bg1"/>
                </a:solidFill>
                <a:latin typeface="Times New Roman"/>
                <a:cs typeface="Times New Roman"/>
              </a:rPr>
              <a:t>Be ready to give hospitality &amp; willing to receive it</a:t>
            </a:r>
            <a:endParaRPr lang="en-US" sz="2400" spc="120" dirty="0" smtClean="0">
              <a:solidFill>
                <a:schemeClr val="bg1"/>
              </a:solidFill>
              <a:latin typeface="Times New Roman"/>
              <a:cs typeface="Times New Roman"/>
            </a:endParaRPr>
          </a:p>
        </p:txBody>
      </p:sp>
      <p:sp>
        <p:nvSpPr>
          <p:cNvPr id="13" name="TextBox 12"/>
          <p:cNvSpPr txBox="1"/>
          <p:nvPr/>
        </p:nvSpPr>
        <p:spPr>
          <a:xfrm>
            <a:off x="570672" y="1440143"/>
            <a:ext cx="8410025"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Faithful Discipleship involves work</a:t>
            </a:r>
            <a:endParaRPr lang="en-US" sz="2400" spc="120" dirty="0" smtClean="0">
              <a:solidFill>
                <a:schemeClr val="bg1"/>
              </a:solidFill>
              <a:latin typeface="Times New Roman"/>
              <a:cs typeface="Times New Roman"/>
            </a:endParaRPr>
          </a:p>
        </p:txBody>
      </p:sp>
      <p:sp>
        <p:nvSpPr>
          <p:cNvPr id="2" name="TextBox 1"/>
          <p:cNvSpPr txBox="1"/>
          <p:nvPr/>
        </p:nvSpPr>
        <p:spPr>
          <a:xfrm>
            <a:off x="-4276" y="515661"/>
            <a:ext cx="574948" cy="646331"/>
          </a:xfrm>
          <a:prstGeom prst="rect">
            <a:avLst/>
          </a:prstGeom>
          <a:noFill/>
        </p:spPr>
        <p:txBody>
          <a:bodyPr wrap="square" rtlCol="0">
            <a:spAutoFit/>
          </a:bodyPr>
          <a:lstStyle/>
          <a:p>
            <a:r>
              <a:rPr lang="en-US" sz="3600" b="1" dirty="0" smtClean="0">
                <a:solidFill>
                  <a:srgbClr val="FFFF00"/>
                </a:solidFill>
              </a:rPr>
              <a:t>1.</a:t>
            </a:r>
            <a:endParaRPr lang="en-US" sz="3600" b="1" dirty="0">
              <a:solidFill>
                <a:srgbClr val="FFFF00"/>
              </a:solidFill>
            </a:endParaRPr>
          </a:p>
        </p:txBody>
      </p:sp>
      <p:sp>
        <p:nvSpPr>
          <p:cNvPr id="11" name="TextBox 10"/>
          <p:cNvSpPr txBox="1"/>
          <p:nvPr/>
        </p:nvSpPr>
        <p:spPr>
          <a:xfrm>
            <a:off x="-18896" y="1273324"/>
            <a:ext cx="574948" cy="646331"/>
          </a:xfrm>
          <a:prstGeom prst="rect">
            <a:avLst/>
          </a:prstGeom>
          <a:noFill/>
        </p:spPr>
        <p:txBody>
          <a:bodyPr wrap="square" rtlCol="0">
            <a:spAutoFit/>
          </a:bodyPr>
          <a:lstStyle/>
          <a:p>
            <a:r>
              <a:rPr lang="en-US" sz="3600" b="1" dirty="0" smtClean="0">
                <a:solidFill>
                  <a:srgbClr val="FFFF00"/>
                </a:solidFill>
              </a:rPr>
              <a:t>2.</a:t>
            </a:r>
            <a:endParaRPr lang="en-US" sz="3600" b="1" dirty="0">
              <a:solidFill>
                <a:srgbClr val="FFFF00"/>
              </a:solidFill>
            </a:endParaRPr>
          </a:p>
        </p:txBody>
      </p:sp>
      <p:sp>
        <p:nvSpPr>
          <p:cNvPr id="15" name="TextBox 14"/>
          <p:cNvSpPr txBox="1"/>
          <p:nvPr/>
        </p:nvSpPr>
        <p:spPr>
          <a:xfrm>
            <a:off x="971956" y="1802526"/>
            <a:ext cx="8023362" cy="461665"/>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We are privileged to work hard in the Lord</a:t>
            </a:r>
            <a:endParaRPr lang="en-US" sz="2400" spc="120" dirty="0" smtClean="0">
              <a:solidFill>
                <a:schemeClr val="bg1"/>
              </a:solidFill>
              <a:latin typeface="Times New Roman"/>
              <a:cs typeface="Times New Roman"/>
            </a:endParaRPr>
          </a:p>
        </p:txBody>
      </p:sp>
      <p:sp>
        <p:nvSpPr>
          <p:cNvPr id="19" name="TextBox 18"/>
          <p:cNvSpPr txBox="1"/>
          <p:nvPr/>
        </p:nvSpPr>
        <p:spPr>
          <a:xfrm>
            <a:off x="0" y="2213515"/>
            <a:ext cx="574948" cy="646331"/>
          </a:xfrm>
          <a:prstGeom prst="rect">
            <a:avLst/>
          </a:prstGeom>
          <a:noFill/>
        </p:spPr>
        <p:txBody>
          <a:bodyPr wrap="square" rtlCol="0">
            <a:spAutoFit/>
          </a:bodyPr>
          <a:lstStyle/>
          <a:p>
            <a:r>
              <a:rPr lang="en-US" sz="3600" b="1" smtClean="0">
                <a:solidFill>
                  <a:srgbClr val="FFFF00"/>
                </a:solidFill>
              </a:rPr>
              <a:t>3.</a:t>
            </a:r>
            <a:endParaRPr lang="en-US" sz="3600" b="1" dirty="0">
              <a:solidFill>
                <a:srgbClr val="FFFF00"/>
              </a:solidFill>
            </a:endParaRPr>
          </a:p>
        </p:txBody>
      </p:sp>
      <p:sp>
        <p:nvSpPr>
          <p:cNvPr id="20" name="TextBox 19"/>
          <p:cNvSpPr txBox="1"/>
          <p:nvPr/>
        </p:nvSpPr>
        <p:spPr>
          <a:xfrm>
            <a:off x="520482" y="2264191"/>
            <a:ext cx="8410025"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Watch out for false teachers</a:t>
            </a:r>
            <a:endParaRPr lang="en-US" sz="2400" spc="120" dirty="0" smtClean="0">
              <a:solidFill>
                <a:schemeClr val="bg1"/>
              </a:solidFill>
              <a:latin typeface="Times New Roman"/>
              <a:cs typeface="Times New Roman"/>
            </a:endParaRPr>
          </a:p>
        </p:txBody>
      </p:sp>
      <p:sp>
        <p:nvSpPr>
          <p:cNvPr id="21" name="TextBox 20"/>
          <p:cNvSpPr txBox="1"/>
          <p:nvPr/>
        </p:nvSpPr>
        <p:spPr>
          <a:xfrm>
            <a:off x="5370358" y="2221992"/>
            <a:ext cx="3744416" cy="2677656"/>
          </a:xfrm>
          <a:prstGeom prst="rect">
            <a:avLst/>
          </a:prstGeom>
          <a:noFill/>
          <a:ln w="25400">
            <a:solidFill>
              <a:schemeClr val="bg1"/>
            </a:solidFill>
          </a:ln>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Divisive</a:t>
            </a:r>
          </a:p>
          <a:p>
            <a:pPr marL="342900" indent="-342900">
              <a:buFont typeface="Arial" charset="0"/>
              <a:buChar char="•"/>
            </a:pPr>
            <a:r>
              <a:rPr lang="en-US" sz="2400" spc="120" dirty="0" smtClean="0">
                <a:solidFill>
                  <a:schemeClr val="bg1"/>
                </a:solidFill>
                <a:latin typeface="Times New Roman"/>
                <a:cs typeface="Times New Roman"/>
              </a:rPr>
              <a:t>Self-serving</a:t>
            </a:r>
          </a:p>
          <a:p>
            <a:pPr marL="342900" indent="-342900">
              <a:buFont typeface="Arial" charset="0"/>
              <a:buChar char="•"/>
            </a:pPr>
            <a:r>
              <a:rPr lang="en-US" sz="2400" spc="120" dirty="0" smtClean="0">
                <a:solidFill>
                  <a:schemeClr val="bg1"/>
                </a:solidFill>
                <a:latin typeface="Times New Roman"/>
                <a:cs typeface="Times New Roman"/>
              </a:rPr>
              <a:t>Have a way with words</a:t>
            </a:r>
          </a:p>
          <a:p>
            <a:pPr marL="342900" indent="-342900">
              <a:buFont typeface="Arial" charset="0"/>
              <a:buChar char="•"/>
            </a:pPr>
            <a:r>
              <a:rPr lang="en-US" sz="2400" spc="120" dirty="0" smtClean="0">
                <a:solidFill>
                  <a:schemeClr val="bg1"/>
                </a:solidFill>
                <a:latin typeface="Times New Roman"/>
                <a:cs typeface="Times New Roman"/>
              </a:rPr>
              <a:t>Flatterers</a:t>
            </a:r>
          </a:p>
          <a:p>
            <a:pPr marL="342900" indent="-342900">
              <a:buFont typeface="Arial" charset="0"/>
              <a:buChar char="•"/>
            </a:pPr>
            <a:r>
              <a:rPr lang="en-US" sz="2400" spc="120" dirty="0" smtClean="0">
                <a:solidFill>
                  <a:schemeClr val="bg1"/>
                </a:solidFill>
                <a:latin typeface="Times New Roman"/>
                <a:cs typeface="Times New Roman"/>
              </a:rPr>
              <a:t>Teach what is contrary to the Gospel</a:t>
            </a:r>
          </a:p>
          <a:p>
            <a:pPr marL="342900" indent="-342900">
              <a:buFont typeface="Arial" charset="0"/>
              <a:buChar char="•"/>
            </a:pPr>
            <a:r>
              <a:rPr lang="en-US" sz="2400" spc="120" dirty="0" smtClean="0">
                <a:solidFill>
                  <a:schemeClr val="bg1"/>
                </a:solidFill>
                <a:latin typeface="Times New Roman"/>
                <a:cs typeface="Times New Roman"/>
              </a:rPr>
              <a:t>Persuasive</a:t>
            </a:r>
            <a:endParaRPr lang="en-US" sz="2400" spc="120" dirty="0" smtClean="0">
              <a:solidFill>
                <a:schemeClr val="bg1"/>
              </a:solidFill>
              <a:latin typeface="Times New Roman"/>
              <a:cs typeface="Times New Roman"/>
            </a:endParaRPr>
          </a:p>
        </p:txBody>
      </p:sp>
      <p:sp>
        <p:nvSpPr>
          <p:cNvPr id="3" name="Rectangle 2"/>
          <p:cNvSpPr/>
          <p:nvPr/>
        </p:nvSpPr>
        <p:spPr>
          <a:xfrm>
            <a:off x="971956" y="2755351"/>
            <a:ext cx="4169731" cy="830997"/>
          </a:xfrm>
          <a:prstGeom prst="rect">
            <a:avLst/>
          </a:prstGeom>
          <a:ln w="19050">
            <a:solidFill>
              <a:schemeClr val="bg1"/>
            </a:solidFill>
          </a:ln>
        </p:spPr>
        <p:txBody>
          <a:bodyPr wrap="none">
            <a:spAutoFit/>
          </a:bodyPr>
          <a:lstStyle/>
          <a:p>
            <a:r>
              <a:rPr lang="en-AU" sz="2400" dirty="0" err="1">
                <a:solidFill>
                  <a:schemeClr val="bg1"/>
                </a:solidFill>
                <a:latin typeface="Times New Roman" charset="0"/>
                <a:ea typeface="Arial" charset="0"/>
              </a:rPr>
              <a:t>κ</a:t>
            </a:r>
            <a:r>
              <a:rPr lang="en-AU" sz="2400" dirty="0">
                <a:solidFill>
                  <a:schemeClr val="bg1"/>
                </a:solidFill>
                <a:latin typeface="Times New Roman" charset="0"/>
                <a:ea typeface="Arial" charset="0"/>
              </a:rPr>
              <a:t>α</a:t>
            </a:r>
            <a:r>
              <a:rPr lang="en-AU" sz="2400" dirty="0" err="1">
                <a:solidFill>
                  <a:schemeClr val="bg1"/>
                </a:solidFill>
                <a:latin typeface="Times New Roman" charset="0"/>
                <a:ea typeface="Arial" charset="0"/>
              </a:rPr>
              <a:t>κόν</a:t>
            </a:r>
            <a:r>
              <a:rPr lang="en-AU" sz="2400" dirty="0">
                <a:solidFill>
                  <a:schemeClr val="bg1"/>
                </a:solidFill>
                <a:latin typeface="Times New Roman" charset="0"/>
                <a:ea typeface="Arial" charset="0"/>
              </a:rPr>
              <a:t>. </a:t>
            </a:r>
            <a:r>
              <a:rPr lang="en-AU" sz="2400" dirty="0" smtClean="0">
                <a:solidFill>
                  <a:schemeClr val="bg1"/>
                </a:solidFill>
                <a:latin typeface="Times New Roman" charset="0"/>
                <a:ea typeface="Arial" charset="0"/>
              </a:rPr>
              <a:t>(</a:t>
            </a:r>
            <a:r>
              <a:rPr lang="en-AU" sz="2400" dirty="0" err="1" smtClean="0">
                <a:solidFill>
                  <a:schemeClr val="bg1"/>
                </a:solidFill>
                <a:latin typeface="Times New Roman" charset="0"/>
                <a:ea typeface="Arial" charset="0"/>
              </a:rPr>
              <a:t>kakon</a:t>
            </a:r>
            <a:r>
              <a:rPr lang="en-AU" sz="2400" dirty="0">
                <a:solidFill>
                  <a:schemeClr val="bg1"/>
                </a:solidFill>
                <a:latin typeface="Times New Roman" charset="0"/>
                <a:ea typeface="Arial" charset="0"/>
              </a:rPr>
              <a:t>) </a:t>
            </a:r>
            <a:r>
              <a:rPr lang="en-AU" sz="2400" dirty="0" smtClean="0">
                <a:solidFill>
                  <a:schemeClr val="bg1"/>
                </a:solidFill>
                <a:latin typeface="Times New Roman" charset="0"/>
                <a:ea typeface="Arial" charset="0"/>
              </a:rPr>
              <a:t> = “</a:t>
            </a:r>
            <a:r>
              <a:rPr lang="en-AU" sz="2400" dirty="0">
                <a:solidFill>
                  <a:schemeClr val="bg1"/>
                </a:solidFill>
                <a:latin typeface="Times New Roman" charset="0"/>
                <a:ea typeface="Arial" charset="0"/>
              </a:rPr>
              <a:t>evil</a:t>
            </a:r>
            <a:r>
              <a:rPr lang="en-AU" sz="2400" dirty="0" smtClean="0">
                <a:solidFill>
                  <a:schemeClr val="bg1"/>
                </a:solidFill>
                <a:latin typeface="Times New Roman" charset="0"/>
                <a:ea typeface="Arial" charset="0"/>
              </a:rPr>
              <a:t>”</a:t>
            </a:r>
          </a:p>
          <a:p>
            <a:r>
              <a:rPr lang="en-AU" sz="2400" dirty="0" err="1" smtClean="0">
                <a:solidFill>
                  <a:schemeClr val="bg1"/>
                </a:solidFill>
                <a:latin typeface="Times New Roman" charset="0"/>
                <a:ea typeface="Arial" charset="0"/>
              </a:rPr>
              <a:t>akakon</a:t>
            </a:r>
            <a:r>
              <a:rPr lang="en-AU" sz="2400" dirty="0" smtClean="0">
                <a:solidFill>
                  <a:schemeClr val="bg1"/>
                </a:solidFill>
                <a:latin typeface="Times New Roman" charset="0"/>
                <a:ea typeface="Arial" charset="0"/>
              </a:rPr>
              <a:t> = “not evil” “innocent”</a:t>
            </a:r>
            <a:r>
              <a:rPr lang="en-GB" sz="2400" dirty="0" smtClean="0">
                <a:solidFill>
                  <a:schemeClr val="bg1"/>
                </a:solidFill>
              </a:rPr>
              <a:t> </a:t>
            </a:r>
            <a:endParaRPr lang="en-US" sz="2400" dirty="0">
              <a:solidFill>
                <a:schemeClr val="bg1"/>
              </a:solidFill>
            </a:endParaRPr>
          </a:p>
        </p:txBody>
      </p:sp>
      <p:sp>
        <p:nvSpPr>
          <p:cNvPr id="22" name="TextBox 21"/>
          <p:cNvSpPr txBox="1"/>
          <p:nvPr/>
        </p:nvSpPr>
        <p:spPr>
          <a:xfrm>
            <a:off x="49580" y="3650316"/>
            <a:ext cx="5320778" cy="1200329"/>
          </a:xfrm>
          <a:prstGeom prst="rect">
            <a:avLst/>
          </a:prstGeom>
          <a:noFill/>
        </p:spPr>
        <p:txBody>
          <a:bodyPr wrap="square" rtlCol="0">
            <a:spAutoFit/>
          </a:bodyPr>
          <a:lstStyle/>
          <a:p>
            <a:pPr marL="342900" indent="-342900">
              <a:buFont typeface="Arial" charset="0"/>
              <a:buChar char="•"/>
            </a:pPr>
            <a:r>
              <a:rPr lang="en-US" sz="2400" spc="120" dirty="0" smtClean="0">
                <a:solidFill>
                  <a:schemeClr val="bg1"/>
                </a:solidFill>
                <a:latin typeface="Times New Roman"/>
                <a:cs typeface="Times New Roman"/>
              </a:rPr>
              <a:t>Don’t be naïve.  Watch out</a:t>
            </a:r>
          </a:p>
          <a:p>
            <a:pPr marL="342900" indent="-342900">
              <a:buFont typeface="Arial" charset="0"/>
              <a:buChar char="•"/>
            </a:pPr>
            <a:r>
              <a:rPr lang="en-US" sz="2400" spc="120" dirty="0" err="1" smtClean="0">
                <a:solidFill>
                  <a:schemeClr val="bg1"/>
                </a:solidFill>
                <a:latin typeface="Times New Roman"/>
                <a:cs typeface="Times New Roman"/>
              </a:rPr>
              <a:t>Recognise</a:t>
            </a:r>
            <a:r>
              <a:rPr lang="en-US" sz="2400" spc="120" dirty="0" smtClean="0">
                <a:solidFill>
                  <a:schemeClr val="bg1"/>
                </a:solidFill>
                <a:latin typeface="Times New Roman"/>
                <a:cs typeface="Times New Roman"/>
              </a:rPr>
              <a:t> a lie by being well acquainted with the truth</a:t>
            </a:r>
            <a:endParaRPr lang="en-US" sz="2400" spc="120" dirty="0" smtClean="0">
              <a:solidFill>
                <a:schemeClr val="bg1"/>
              </a:solidFill>
              <a:latin typeface="Times New Roman"/>
              <a:cs typeface="Times New Roman"/>
            </a:endParaRPr>
          </a:p>
        </p:txBody>
      </p:sp>
      <p:sp>
        <p:nvSpPr>
          <p:cNvPr id="23" name="TextBox 22"/>
          <p:cNvSpPr txBox="1"/>
          <p:nvPr/>
        </p:nvSpPr>
        <p:spPr>
          <a:xfrm>
            <a:off x="0" y="4809087"/>
            <a:ext cx="574948" cy="646331"/>
          </a:xfrm>
          <a:prstGeom prst="rect">
            <a:avLst/>
          </a:prstGeom>
          <a:noFill/>
        </p:spPr>
        <p:txBody>
          <a:bodyPr wrap="square" rtlCol="0">
            <a:spAutoFit/>
          </a:bodyPr>
          <a:lstStyle/>
          <a:p>
            <a:r>
              <a:rPr lang="en-US" sz="3600" b="1" dirty="0" smtClean="0">
                <a:solidFill>
                  <a:srgbClr val="FFFF00"/>
                </a:solidFill>
              </a:rPr>
              <a:t>4.</a:t>
            </a:r>
            <a:endParaRPr lang="en-US" sz="3600" b="1" dirty="0">
              <a:solidFill>
                <a:srgbClr val="FFFF00"/>
              </a:solidFill>
            </a:endParaRPr>
          </a:p>
        </p:txBody>
      </p:sp>
      <p:sp>
        <p:nvSpPr>
          <p:cNvPr id="24" name="TextBox 23"/>
          <p:cNvSpPr txBox="1"/>
          <p:nvPr/>
        </p:nvSpPr>
        <p:spPr>
          <a:xfrm>
            <a:off x="537718" y="4900212"/>
            <a:ext cx="8475932"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The Good News of Jesus Christ –found in all of Scripture</a:t>
            </a:r>
            <a:endParaRPr lang="en-US" sz="2400" spc="120" dirty="0" smtClean="0">
              <a:solidFill>
                <a:schemeClr val="bg1"/>
              </a:solidFill>
              <a:latin typeface="Times New Roman"/>
              <a:cs typeface="Times New Roman"/>
            </a:endParaRPr>
          </a:p>
        </p:txBody>
      </p:sp>
      <p:sp>
        <p:nvSpPr>
          <p:cNvPr id="25" name="TextBox 24"/>
          <p:cNvSpPr txBox="1"/>
          <p:nvPr/>
        </p:nvSpPr>
        <p:spPr>
          <a:xfrm>
            <a:off x="504765" y="5294046"/>
            <a:ext cx="8475932" cy="461665"/>
          </a:xfrm>
          <a:prstGeom prst="rect">
            <a:avLst/>
          </a:prstGeom>
          <a:noFill/>
        </p:spPr>
        <p:txBody>
          <a:bodyPr wrap="square" rtlCol="0">
            <a:spAutoFit/>
          </a:bodyPr>
          <a:lstStyle/>
          <a:p>
            <a:pPr marL="342900" indent="-342900">
              <a:buFont typeface="Arial" charset="0"/>
              <a:buChar char="•"/>
            </a:pPr>
            <a:r>
              <a:rPr lang="en-US" sz="2400" spc="120" smtClean="0">
                <a:solidFill>
                  <a:schemeClr val="bg1"/>
                </a:solidFill>
                <a:latin typeface="Times New Roman"/>
                <a:cs typeface="Times New Roman"/>
              </a:rPr>
              <a:t>It’s Purpose – To </a:t>
            </a:r>
            <a:r>
              <a:rPr lang="en-US" sz="2400" spc="120" dirty="0" smtClean="0">
                <a:solidFill>
                  <a:schemeClr val="bg1"/>
                </a:solidFill>
                <a:latin typeface="Times New Roman"/>
                <a:cs typeface="Times New Roman"/>
              </a:rPr>
              <a:t>bring about the obedience of faith</a:t>
            </a:r>
            <a:endParaRPr lang="en-US" sz="24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bg/>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P spid="13" grpId="0" build="p"/>
      <p:bldP spid="15" grpId="0" build="p"/>
      <p:bldP spid="20" grpId="0" build="p"/>
      <p:bldP spid="21" grpId="0" animBg="1"/>
      <p:bldP spid="3" grpId="0" uiExpand="1" build="p" animBg="1"/>
      <p:bldP spid="22" grpId="0" build="p"/>
      <p:bldP spid="24" grpId="0" build="p"/>
      <p:bldP spid="25"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39332</TotalTime>
  <Words>127</Words>
  <Application>Microsoft Macintosh PowerPoint</Application>
  <PresentationFormat>On-screen Show (16:10)</PresentationFormat>
  <Paragraphs>34</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446</cp:revision>
  <cp:lastPrinted>2017-01-13T08:27:39Z</cp:lastPrinted>
  <dcterms:created xsi:type="dcterms:W3CDTF">2016-11-04T06:28:01Z</dcterms:created>
  <dcterms:modified xsi:type="dcterms:W3CDTF">2017-01-13T08:36:41Z</dcterms:modified>
</cp:coreProperties>
</file>